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81" r:id="rId6"/>
    <p:sldId id="280" r:id="rId7"/>
    <p:sldId id="267" r:id="rId8"/>
    <p:sldId id="268" r:id="rId9"/>
    <p:sldId id="270" r:id="rId10"/>
    <p:sldId id="271" r:id="rId11"/>
    <p:sldId id="272" r:id="rId12"/>
    <p:sldId id="273" r:id="rId13"/>
    <p:sldId id="275" r:id="rId14"/>
    <p:sldId id="277" r:id="rId15"/>
    <p:sldId id="278" r:id="rId16"/>
    <p:sldId id="279" r:id="rId17"/>
    <p:sldId id="265" r:id="rId18"/>
    <p:sldId id="259" r:id="rId19"/>
    <p:sldId id="260" r:id="rId20"/>
    <p:sldId id="261" r:id="rId21"/>
    <p:sldId id="262" r:id="rId22"/>
    <p:sldId id="263" r:id="rId23"/>
    <p:sldId id="282" r:id="rId24"/>
    <p:sldId id="264" r:id="rId25"/>
    <p:sldId id="274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0B8"/>
    <a:srgbClr val="FF33CC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kumimoji="0" lang="fr-CH" dirty="0" smtClean="0"/>
              <a:t>DS-22 </a:t>
            </a:r>
            <a:r>
              <a:rPr kumimoji="0" lang="fr-CH" dirty="0" err="1" smtClean="0"/>
              <a:t>Characterization</a:t>
            </a:r>
            <a:r>
              <a:rPr kumimoji="0" lang="fr-CH" dirty="0" smtClean="0"/>
              <a:t> and </a:t>
            </a:r>
            <a:r>
              <a:rPr kumimoji="0" lang="fr-CH" dirty="0" err="1" smtClean="0"/>
              <a:t>dithering</a:t>
            </a:r>
            <a:r>
              <a:rPr kumimoji="0" lang="fr-CH" dirty="0" smtClean="0"/>
              <a:t> for </a:t>
            </a:r>
            <a:r>
              <a:rPr kumimoji="0" lang="fr-CH" dirty="0" err="1" smtClean="0"/>
              <a:t>Idle</a:t>
            </a:r>
            <a:r>
              <a:rPr kumimoji="0" lang="fr-CH" dirty="0" smtClean="0"/>
              <a:t> </a:t>
            </a:r>
            <a:r>
              <a:rPr kumimoji="0" lang="fr-CH" dirty="0" err="1" smtClean="0"/>
              <a:t>Tones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4/26/2018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dirty="0" smtClean="0"/>
              <a:t>Carlo Baccigalupi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87178" y="205946"/>
            <a:ext cx="829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Idle Tones (around 0V) – No Dither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270" y="1243914"/>
            <a:ext cx="4830486" cy="362464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182757" y="1383956"/>
            <a:ext cx="39612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Without</a:t>
            </a:r>
            <a:r>
              <a:rPr lang="en-GB" baseline="0" dirty="0" smtClean="0"/>
              <a:t> implementing any dithering, idle tones are simply unacceptable in high-precision application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Very high amplitude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Lots of harmonics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2270" y="5214551"/>
            <a:ext cx="879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similar situation repeats periodically for specific input values. E.g. around 116 mV</a:t>
            </a:r>
            <a:r>
              <a:rPr lang="en-GB" baseline="0" dirty="0" smtClean="0"/>
              <a:t> which is SPS injection level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87178" y="205946"/>
            <a:ext cx="829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Idle Tones (around 0V) – Triangular Dither</a:t>
            </a:r>
            <a:endParaRPr lang="en-GB" sz="28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102935" y="985649"/>
            <a:ext cx="396124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By introducing a triangular dither, both</a:t>
            </a:r>
            <a:r>
              <a:rPr lang="en-GB" baseline="0" dirty="0" smtClean="0"/>
              <a:t> amplitude and N of harmonics reduce drastically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Triangular dither is characterized by: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Amplitude (</a:t>
            </a:r>
            <a:r>
              <a:rPr lang="en-GB" baseline="0" dirty="0" err="1" smtClean="0"/>
              <a:t>Vpp</a:t>
            </a:r>
            <a:r>
              <a:rPr lang="en-GB" baseline="0" dirty="0" smtClean="0"/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Frequency (Hz)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In the DS-22: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A = 1.2 </a:t>
            </a:r>
            <a:r>
              <a:rPr lang="en-GB" baseline="0" dirty="0" err="1" smtClean="0"/>
              <a:t>Vpp</a:t>
            </a:r>
            <a:endParaRPr lang="en-GB" baseline="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f= 480 kHz (beating frequency at 20 kHz)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What if we tune it in another way?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800" y="1245600"/>
            <a:ext cx="4831221" cy="36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03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87178" y="205946"/>
            <a:ext cx="829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Dither Frequency Dependency</a:t>
            </a:r>
          </a:p>
          <a:p>
            <a:pPr algn="ctr"/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6860"/>
            <a:ext cx="4782706" cy="358879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36989" y="1044736"/>
            <a:ext cx="4536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810B8"/>
                </a:solidFill>
              </a:rPr>
              <a:t>Blue</a:t>
            </a:r>
            <a:r>
              <a:rPr lang="en-GB" sz="1800" dirty="0" smtClean="0">
                <a:solidFill>
                  <a:schemeClr val="accent6"/>
                </a:solidFill>
              </a:rPr>
              <a:t>: Appears when ADC is fed by 0 V. It directly falls into base-band (</a:t>
            </a:r>
            <a:r>
              <a:rPr lang="en-GB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≈ 10 Hz</a:t>
            </a:r>
            <a:r>
              <a:rPr lang="en-GB" sz="1800" dirty="0" smtClean="0">
                <a:solidFill>
                  <a:schemeClr val="accent6"/>
                </a:solidFill>
              </a:rPr>
              <a:t>) after sampling at 500 </a:t>
            </a:r>
            <a:r>
              <a:rPr lang="en-GB" sz="1800" dirty="0" err="1" smtClean="0">
                <a:solidFill>
                  <a:schemeClr val="accent6"/>
                </a:solidFill>
              </a:rPr>
              <a:t>kS</a:t>
            </a:r>
            <a:r>
              <a:rPr lang="en-GB" sz="1800" dirty="0" smtClean="0">
                <a:solidFill>
                  <a:schemeClr val="accent6"/>
                </a:solidFill>
              </a:rPr>
              <a:t>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33CC"/>
                </a:solidFill>
              </a:rPr>
              <a:t>Magenta</a:t>
            </a:r>
            <a:r>
              <a:rPr lang="en-GB" sz="1800" dirty="0" smtClean="0">
                <a:solidFill>
                  <a:schemeClr val="accent6"/>
                </a:solidFill>
              </a:rPr>
              <a:t>: Appears when ADC is fed by </a:t>
            </a:r>
            <a:r>
              <a:rPr lang="en-GB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≈ </a:t>
            </a:r>
            <a:r>
              <a:rPr lang="en-GB" sz="1800" dirty="0" smtClean="0">
                <a:solidFill>
                  <a:schemeClr val="accent6"/>
                </a:solidFill>
              </a:rPr>
              <a:t>116 mV (SPS injection level). It falls at </a:t>
            </a:r>
            <a:r>
              <a:rPr lang="en-GB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≈ 3 kHz</a:t>
            </a:r>
            <a:r>
              <a:rPr lang="en-GB" sz="1800" dirty="0">
                <a:solidFill>
                  <a:schemeClr val="accent6"/>
                </a:solidFill>
              </a:rPr>
              <a:t>.</a:t>
            </a:r>
            <a:r>
              <a:rPr lang="en-GB" sz="1800" dirty="0" smtClean="0">
                <a:solidFill>
                  <a:schemeClr val="accent6"/>
                </a:solidFill>
              </a:rPr>
              <a:t> after filtering and down-sampling at 1 </a:t>
            </a:r>
            <a:r>
              <a:rPr lang="en-GB" sz="1800" dirty="0" err="1" smtClean="0">
                <a:solidFill>
                  <a:schemeClr val="accent6"/>
                </a:solidFill>
              </a:rPr>
              <a:t>kS</a:t>
            </a:r>
            <a:r>
              <a:rPr lang="en-GB" sz="1800" dirty="0" smtClean="0">
                <a:solidFill>
                  <a:schemeClr val="accent6"/>
                </a:solidFill>
              </a:rPr>
              <a:t>/s it folds back to </a:t>
            </a:r>
            <a:r>
              <a:rPr lang="en-GB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≈ 400 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Optimum for Dither frequency = 520 kHz (or equivalently 480 kHz).</a:t>
            </a:r>
            <a:endParaRPr lang="en-GB" sz="18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0766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87178" y="205946"/>
            <a:ext cx="829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Dither Amplitude Dependency</a:t>
            </a:r>
          </a:p>
          <a:p>
            <a:pPr algn="ctr"/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2404" y="882623"/>
            <a:ext cx="5054092" cy="37924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37891" y="5078949"/>
            <a:ext cx="779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There is no optimum for both idle tones at the same time!!</a:t>
            </a: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269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87178" y="205946"/>
            <a:ext cx="829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Dither Amplitude Dependency</a:t>
            </a:r>
          </a:p>
          <a:p>
            <a:pPr algn="ctr"/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456" y="1689616"/>
            <a:ext cx="4845702" cy="3436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4026" y="1689616"/>
            <a:ext cx="4943073" cy="343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536307" y="1160053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By increasing the dither amplitude to 1.4 </a:t>
            </a:r>
            <a:r>
              <a:rPr lang="en-GB" dirty="0" err="1" smtClean="0"/>
              <a:t>Vpp</a:t>
            </a:r>
            <a:endParaRPr lang="en-GB" dirty="0"/>
          </a:p>
        </p:txBody>
      </p:sp>
      <p:sp>
        <p:nvSpPr>
          <p:cNvPr id="12" name="Left Brace 11"/>
          <p:cNvSpPr/>
          <p:nvPr userDrawn="1"/>
        </p:nvSpPr>
        <p:spPr>
          <a:xfrm>
            <a:off x="2348552" y="3254375"/>
            <a:ext cx="108898" cy="59771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79540" y="3155452"/>
            <a:ext cx="15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&gt; 10 dB better</a:t>
            </a:r>
            <a:endParaRPr lang="en-GB" dirty="0"/>
          </a:p>
        </p:txBody>
      </p:sp>
      <p:sp>
        <p:nvSpPr>
          <p:cNvPr id="14" name="Left Brace 13"/>
          <p:cNvSpPr/>
          <p:nvPr userDrawn="1"/>
        </p:nvSpPr>
        <p:spPr>
          <a:xfrm>
            <a:off x="8509664" y="2769394"/>
            <a:ext cx="139035" cy="62073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99701" y="2885043"/>
            <a:ext cx="150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&gt; 10 dB worse</a:t>
            </a:r>
            <a:endParaRPr lang="en-GB" dirty="0"/>
          </a:p>
        </p:txBody>
      </p:sp>
      <p:cxnSp>
        <p:nvCxnSpPr>
          <p:cNvPr id="16" name="Straight Arrow Connector 15"/>
          <p:cNvCxnSpPr/>
          <p:nvPr userDrawn="1"/>
        </p:nvCxnSpPr>
        <p:spPr>
          <a:xfrm>
            <a:off x="7088012" y="3077087"/>
            <a:ext cx="13609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46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87178" y="205946"/>
            <a:ext cx="829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White Noise Dither</a:t>
            </a:r>
            <a:r>
              <a:rPr lang="en-GB" sz="2800" baseline="0" dirty="0" smtClean="0"/>
              <a:t> (3.5 </a:t>
            </a:r>
            <a:r>
              <a:rPr lang="en-GB" sz="2800" baseline="0" dirty="0" err="1" smtClean="0"/>
              <a:t>Vpp</a:t>
            </a:r>
            <a:r>
              <a:rPr lang="en-GB" sz="2800" baseline="0" dirty="0" smtClean="0"/>
              <a:t>)</a:t>
            </a:r>
            <a:endParaRPr lang="en-GB" sz="2800" dirty="0" smtClean="0"/>
          </a:p>
          <a:p>
            <a:pPr algn="ctr"/>
            <a:endParaRPr lang="en-GB" sz="2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9736" y="762321"/>
            <a:ext cx="5054506" cy="3792747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0" y="453804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Band-passing the white noise leads to comparable noise floor (except in the 10 kHz – 100 kHz </a:t>
            </a:r>
            <a:r>
              <a:rPr lang="en-GB" dirty="0" err="1" smtClean="0"/>
              <a:t>bw</a:t>
            </a:r>
            <a:r>
              <a:rPr lang="en-GB" dirty="0" smtClean="0"/>
              <a:t> which can be filtered).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spurious tones (20 kHz and harmonics).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need to tune </a:t>
            </a:r>
            <a:r>
              <a:rPr lang="en-GB" u="sng" dirty="0"/>
              <a:t>carefully</a:t>
            </a:r>
            <a:r>
              <a:rPr lang="en-GB" dirty="0"/>
              <a:t> dither frequency and amplitude (less sensitive</a:t>
            </a:r>
            <a:r>
              <a:rPr lang="en-GB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 smtClean="0"/>
              <a:t>In this case </a:t>
            </a:r>
            <a:r>
              <a:rPr lang="en-GB" u="sng" dirty="0" smtClean="0"/>
              <a:t>BOTH </a:t>
            </a:r>
            <a:r>
              <a:rPr lang="en-GB" dirty="0" smtClean="0"/>
              <a:t>0V and 116 mV Idle tones can be suppressed effectively.</a:t>
            </a:r>
          </a:p>
        </p:txBody>
      </p:sp>
    </p:spTree>
    <p:extLst>
      <p:ext uri="{BB962C8B-B14F-4D97-AF65-F5344CB8AC3E}">
        <p14:creationId xmlns:p14="http://schemas.microsoft.com/office/powerpoint/2010/main" val="104897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87178" y="205946"/>
            <a:ext cx="829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White Noise vs Triangular Dither</a:t>
            </a:r>
          </a:p>
          <a:p>
            <a:pPr algn="ctr"/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528" y="1140375"/>
            <a:ext cx="4581744" cy="343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6989" y="1140375"/>
            <a:ext cx="4581744" cy="343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968068" y="99659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0V input</a:t>
            </a:r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413977" y="964324"/>
            <a:ext cx="14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116mV input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484547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both cases,</a:t>
            </a:r>
            <a:r>
              <a:rPr lang="en-GB" baseline="0" dirty="0" smtClean="0"/>
              <a:t> white noise dither effectively suppress idle tones below the noise floor.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However, a slightly increased noise from 100 Hz to 500 Hz is observed (not critical).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423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4/26/2018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Carlo Baccigalupi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7" r:id="rId3"/>
    <p:sldLayoutId id="2147483683" r:id="rId4"/>
    <p:sldLayoutId id="2147483682" r:id="rId5"/>
    <p:sldLayoutId id="2147483684" r:id="rId6"/>
    <p:sldLayoutId id="2147483685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Offset Drift – Test Results (1/2)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488" y="761999"/>
            <a:ext cx="3598228" cy="27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960" y="761999"/>
            <a:ext cx="3598228" cy="27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6169" y="3461999"/>
            <a:ext cx="3598228" cy="27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60" y="3461999"/>
            <a:ext cx="3598228" cy="27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29307" y="1906680"/>
            <a:ext cx="2407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O1=-1.1 ppm/</a:t>
            </a:r>
            <a:r>
              <a:rPr lang="en-GB" dirty="0">
                <a:solidFill>
                  <a:srgbClr val="FF0000"/>
                </a:solidFill>
              </a:rPr>
              <a:t>°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</a:p>
          <a:p>
            <a:endParaRPr lang="en-GB" dirty="0" smtClean="0"/>
          </a:p>
          <a:p>
            <a:r>
              <a:rPr lang="en-GB" dirty="0" smtClean="0"/>
              <a:t>O2=0.1 </a:t>
            </a:r>
            <a:r>
              <a:rPr lang="en-GB" dirty="0"/>
              <a:t>ppm/°C</a:t>
            </a:r>
          </a:p>
          <a:p>
            <a:endParaRPr lang="en-GB" dirty="0" smtClean="0"/>
          </a:p>
          <a:p>
            <a:r>
              <a:rPr lang="en-GB" dirty="0"/>
              <a:t>O3=0.05 ppm/°C</a:t>
            </a:r>
          </a:p>
          <a:p>
            <a:endParaRPr lang="en-GB" dirty="0" smtClean="0"/>
          </a:p>
          <a:p>
            <a:r>
              <a:rPr lang="en-GB" dirty="0" smtClean="0"/>
              <a:t>O4*=-0.5 </a:t>
            </a:r>
            <a:r>
              <a:rPr lang="en-GB" dirty="0"/>
              <a:t>ppm/°</a:t>
            </a:r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7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Offset Drift – Test Results (2/2)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820251" y="1906680"/>
            <a:ext cx="2323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Around 35</a:t>
            </a:r>
            <a:r>
              <a:rPr lang="en-GB" u="sng" dirty="0" smtClean="0">
                <a:latin typeface="Calibri" panose="020F0502020204030204" pitchFamily="34" charset="0"/>
              </a:rPr>
              <a:t>~</a:t>
            </a:r>
            <a:r>
              <a:rPr lang="en-GB" u="sng" dirty="0" smtClean="0"/>
              <a:t>40°C</a:t>
            </a:r>
            <a:r>
              <a:rPr lang="en-GB" dirty="0" smtClean="0"/>
              <a:t> all the units change behaviour.</a:t>
            </a:r>
          </a:p>
          <a:p>
            <a:endParaRPr lang="en-GB" u="sng" dirty="0"/>
          </a:p>
          <a:p>
            <a:r>
              <a:rPr lang="en-GB" dirty="0" smtClean="0"/>
              <a:t>Maybe Peltier is less effective </a:t>
            </a:r>
            <a:r>
              <a:rPr lang="en-GB" dirty="0" smtClean="0"/>
              <a:t>above 40</a:t>
            </a:r>
            <a:r>
              <a:rPr lang="en-GB" dirty="0"/>
              <a:t>°C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79" y="3461999"/>
            <a:ext cx="3598228" cy="27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46" y="3461999"/>
            <a:ext cx="3598228" cy="27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079" y="761999"/>
            <a:ext cx="3598228" cy="27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" y="761999"/>
            <a:ext cx="359822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Offset Stability – Test Results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8476" y="5140171"/>
            <a:ext cx="8347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This test highlights the big improvement obtained on the modified unit in the “hours” time-scale</a:t>
            </a:r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638" y="663551"/>
            <a:ext cx="5936723" cy="44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Gain Drift – 1 unit failed!!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27" y="1090570"/>
            <a:ext cx="5273146" cy="39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3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Gain Drift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0" y="2972083"/>
            <a:ext cx="3598228" cy="27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139" y="2972083"/>
            <a:ext cx="3598228" cy="2700000"/>
          </a:xfrm>
          <a:prstGeom prst="rect">
            <a:avLst/>
          </a:prstGeom>
        </p:spPr>
      </p:pic>
      <p:sp>
        <p:nvSpPr>
          <p:cNvPr id="11" name="Minus 10"/>
          <p:cNvSpPr/>
          <p:nvPr/>
        </p:nvSpPr>
        <p:spPr>
          <a:xfrm>
            <a:off x="3774679" y="3978763"/>
            <a:ext cx="595986" cy="466376"/>
          </a:xfrm>
          <a:prstGeom prst="mathMinu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967837" y="274658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V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39227" y="2746587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Offset</a:t>
            </a:r>
            <a:endParaRPr lang="en-GB" dirty="0"/>
          </a:p>
        </p:txBody>
      </p:sp>
      <p:sp>
        <p:nvSpPr>
          <p:cNvPr id="14" name="Minus 13"/>
          <p:cNvSpPr/>
          <p:nvPr/>
        </p:nvSpPr>
        <p:spPr>
          <a:xfrm>
            <a:off x="7714824" y="3847889"/>
            <a:ext cx="595986" cy="466376"/>
          </a:xfrm>
          <a:prstGeom prst="mathMinu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inus 14"/>
          <p:cNvSpPr/>
          <p:nvPr/>
        </p:nvSpPr>
        <p:spPr>
          <a:xfrm>
            <a:off x="7714824" y="4081077"/>
            <a:ext cx="595986" cy="466376"/>
          </a:xfrm>
          <a:prstGeom prst="mathMinus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7735048" y="402728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Gain Fluctuations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41902" y="1709430"/>
            <a:ext cx="668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assess gain drift, the offset was compensated (</a:t>
            </a:r>
            <a:r>
              <a:rPr lang="en-GB" u="sng" dirty="0" smtClean="0"/>
              <a:t>point by point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2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Gain Drift – Test Results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55" y="692999"/>
            <a:ext cx="3598228" cy="270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002" y="3323998"/>
            <a:ext cx="3598228" cy="27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055" y="3323998"/>
            <a:ext cx="3598228" cy="2700000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637238" y="1082459"/>
            <a:ext cx="2021747" cy="1921079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929307" y="1906680"/>
            <a:ext cx="2407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G2=0.4 </a:t>
            </a:r>
            <a:r>
              <a:rPr lang="en-GB" dirty="0"/>
              <a:t>ppm/°C</a:t>
            </a:r>
          </a:p>
          <a:p>
            <a:endParaRPr lang="en-GB" dirty="0" smtClean="0"/>
          </a:p>
          <a:p>
            <a:r>
              <a:rPr lang="en-GB" dirty="0" smtClean="0"/>
              <a:t>G3=0.1 </a:t>
            </a:r>
            <a:r>
              <a:rPr lang="en-GB" dirty="0"/>
              <a:t>ppm/°C</a:t>
            </a:r>
          </a:p>
          <a:p>
            <a:endParaRPr lang="en-GB" dirty="0" smtClean="0"/>
          </a:p>
          <a:p>
            <a:r>
              <a:rPr lang="en-GB" dirty="0"/>
              <a:t>G</a:t>
            </a:r>
            <a:r>
              <a:rPr lang="en-GB" dirty="0" smtClean="0"/>
              <a:t>4*=0.5 </a:t>
            </a:r>
            <a:r>
              <a:rPr lang="en-GB" dirty="0"/>
              <a:t>ppm/°</a:t>
            </a:r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20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178" y="205946"/>
            <a:ext cx="829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Outline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93218" y="731962"/>
            <a:ext cx="7920000" cy="4906963"/>
          </a:xfrm>
          <a:prstGeom prst="rect">
            <a:avLst/>
          </a:prstGeom>
        </p:spPr>
        <p:txBody>
          <a:bodyPr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 </a:t>
            </a:r>
            <a:r>
              <a:rPr lang="en-GB" sz="2400" dirty="0" smtClean="0"/>
              <a:t>   Metrological</a:t>
            </a:r>
            <a:r>
              <a:rPr lang="en-GB" sz="2200" dirty="0" smtClean="0"/>
              <a:t> Characterization</a:t>
            </a:r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Noise and Resolution</a:t>
            </a:r>
            <a:endParaRPr lang="en-GB" dirty="0" smtClean="0"/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Linearity</a:t>
            </a:r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Offset drift and </a:t>
            </a:r>
            <a:r>
              <a:rPr lang="en-GB" dirty="0"/>
              <a:t>1-week </a:t>
            </a:r>
            <a:r>
              <a:rPr lang="en-GB" dirty="0" smtClean="0"/>
              <a:t>stability</a:t>
            </a:r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Gain drift</a:t>
            </a:r>
          </a:p>
          <a:p>
            <a:pPr marL="315468" indent="0">
              <a:lnSpc>
                <a:spcPct val="150000"/>
              </a:lnSpc>
              <a:buNone/>
            </a:pPr>
            <a:r>
              <a:rPr lang="en-GB" sz="2400" dirty="0" smtClean="0"/>
              <a:t>Idle Tones</a:t>
            </a:r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Triangular Dither</a:t>
            </a:r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White Noise Dither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GB" dirty="0" smtClean="0"/>
          </a:p>
        </p:txBody>
      </p:sp>
      <p:pic>
        <p:nvPicPr>
          <p:cNvPr id="6" name="Picture 2" descr="Risultati immagini per mano che indic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0903" y="3966154"/>
            <a:ext cx="1152128" cy="7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1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178" y="205946"/>
            <a:ext cx="829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Idle Tones (around 0V) – No Dither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70" y="1243914"/>
            <a:ext cx="4830486" cy="3624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2757" y="1383956"/>
            <a:ext cx="39612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Without</a:t>
            </a:r>
            <a:r>
              <a:rPr lang="en-GB" baseline="0" dirty="0" smtClean="0"/>
              <a:t> implementing any dithering, idle tones are simply unacceptable in high-precision applications: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Very high amplitude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Lots of harmonics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2270" y="5214551"/>
            <a:ext cx="8791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similar situation repeats periodically for specific input values. E.g. around 116 mV</a:t>
            </a:r>
            <a:r>
              <a:rPr lang="en-GB" baseline="0" dirty="0" smtClean="0"/>
              <a:t> (SPS injection level)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0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7178" y="205946"/>
            <a:ext cx="829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Idle Tones (around 0V) – Triangular Dither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02935" y="985649"/>
            <a:ext cx="396124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By introducing a triangular dither, both</a:t>
            </a:r>
            <a:r>
              <a:rPr lang="en-GB" baseline="0" dirty="0" smtClean="0"/>
              <a:t> amplitude and N of harmonics reduce drastically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Triangular dither is characterized by: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Amplitude (</a:t>
            </a:r>
            <a:r>
              <a:rPr lang="en-GB" baseline="0" dirty="0" err="1" smtClean="0"/>
              <a:t>Vpp</a:t>
            </a:r>
            <a:r>
              <a:rPr lang="en-GB" baseline="0" dirty="0" smtClean="0"/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Frequency (Hz)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In the DS-22: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A = 1.2 </a:t>
            </a:r>
            <a:r>
              <a:rPr lang="en-GB" baseline="0" dirty="0" err="1" smtClean="0"/>
              <a:t>Vpp</a:t>
            </a:r>
            <a:endParaRPr lang="en-GB" baseline="0" dirty="0" smtClean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f= 480 kHz </a:t>
            </a:r>
            <a:r>
              <a:rPr lang="en-GB" baseline="0" dirty="0" smtClean="0"/>
              <a:t>or 520 kHz</a:t>
            </a:r>
            <a:r>
              <a:rPr lang="en-GB" dirty="0" smtClean="0"/>
              <a:t> </a:t>
            </a:r>
            <a:r>
              <a:rPr lang="en-GB" baseline="0" dirty="0" smtClean="0"/>
              <a:t>(beating </a:t>
            </a:r>
            <a:r>
              <a:rPr lang="en-GB" baseline="0" dirty="0" smtClean="0"/>
              <a:t>frequency at 20 kHz)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What if we tune it in another way?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00" y="1245600"/>
            <a:ext cx="4831221" cy="36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178" y="205946"/>
            <a:ext cx="829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Dither Frequency Dependency</a:t>
            </a:r>
          </a:p>
          <a:p>
            <a:pPr algn="ctr"/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6860"/>
            <a:ext cx="4782706" cy="3588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6989" y="1044736"/>
            <a:ext cx="4536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810B8"/>
                </a:solidFill>
              </a:rPr>
              <a:t>Blue</a:t>
            </a:r>
            <a:r>
              <a:rPr lang="en-GB" sz="1800" dirty="0" smtClean="0">
                <a:solidFill>
                  <a:schemeClr val="accent6"/>
                </a:solidFill>
              </a:rPr>
              <a:t>: Appears when ADC is fed by 0 V. It directly falls into base-band (</a:t>
            </a:r>
            <a:r>
              <a:rPr lang="en-GB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≈ 10 Hz</a:t>
            </a:r>
            <a:r>
              <a:rPr lang="en-GB" sz="1800" dirty="0" smtClean="0">
                <a:solidFill>
                  <a:schemeClr val="accent6"/>
                </a:solidFill>
              </a:rPr>
              <a:t>) after sampling at 500 </a:t>
            </a:r>
            <a:r>
              <a:rPr lang="en-GB" sz="1800" dirty="0" err="1" smtClean="0">
                <a:solidFill>
                  <a:schemeClr val="accent6"/>
                </a:solidFill>
              </a:rPr>
              <a:t>kS</a:t>
            </a:r>
            <a:r>
              <a:rPr lang="en-GB" sz="1800" dirty="0" smtClean="0">
                <a:solidFill>
                  <a:schemeClr val="accent6"/>
                </a:solidFill>
              </a:rPr>
              <a:t>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33CC"/>
                </a:solidFill>
              </a:rPr>
              <a:t>Magenta</a:t>
            </a:r>
            <a:r>
              <a:rPr lang="en-GB" sz="1800" dirty="0" smtClean="0">
                <a:solidFill>
                  <a:schemeClr val="accent6"/>
                </a:solidFill>
              </a:rPr>
              <a:t>: Appears when ADC is fed by </a:t>
            </a:r>
            <a:r>
              <a:rPr lang="en-GB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≈ </a:t>
            </a:r>
            <a:r>
              <a:rPr lang="en-GB" sz="1800" dirty="0" smtClean="0">
                <a:solidFill>
                  <a:schemeClr val="accent6"/>
                </a:solidFill>
              </a:rPr>
              <a:t>116 mV (SPS injection level). It falls at </a:t>
            </a:r>
            <a:r>
              <a:rPr lang="en-GB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≈ 3 kHz</a:t>
            </a:r>
            <a:r>
              <a:rPr lang="en-GB" sz="1800" dirty="0">
                <a:solidFill>
                  <a:schemeClr val="accent6"/>
                </a:solidFill>
              </a:rPr>
              <a:t>.</a:t>
            </a:r>
            <a:r>
              <a:rPr lang="en-GB" sz="1800" dirty="0" smtClean="0">
                <a:solidFill>
                  <a:schemeClr val="accent6"/>
                </a:solidFill>
              </a:rPr>
              <a:t> after filtering and down-sampling at 1 </a:t>
            </a:r>
            <a:r>
              <a:rPr lang="en-GB" sz="1800" dirty="0" err="1" smtClean="0">
                <a:solidFill>
                  <a:schemeClr val="accent6"/>
                </a:solidFill>
              </a:rPr>
              <a:t>kS</a:t>
            </a:r>
            <a:r>
              <a:rPr lang="en-GB" sz="1800" dirty="0" smtClean="0">
                <a:solidFill>
                  <a:schemeClr val="accent6"/>
                </a:solidFill>
              </a:rPr>
              <a:t>/s it folds back to </a:t>
            </a:r>
            <a:r>
              <a:rPr lang="en-GB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≈ 400 Hz.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Optimum for Dither frequency = 520 kHz (or equivalently 480 kHz</a:t>
            </a:r>
            <a:r>
              <a:rPr lang="en-GB" sz="18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). Not clear why</a:t>
            </a:r>
            <a:endParaRPr lang="en-GB" sz="1800" dirty="0" smtClean="0">
              <a:solidFill>
                <a:schemeClr val="accent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82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DS-22 Characterization and Dithering for Idle Tones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 smtClean="0"/>
              <a:t>Carlo Baccigalupi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3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178" y="205946"/>
            <a:ext cx="829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Dither Amplitude Dependency</a:t>
            </a:r>
          </a:p>
          <a:p>
            <a:pPr algn="ctr"/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404" y="882623"/>
            <a:ext cx="5054092" cy="3792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891" y="5078949"/>
            <a:ext cx="779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latin typeface="Calibri" panose="020F0502020204030204" pitchFamily="34" charset="0"/>
              </a:rPr>
              <a:t>There is no optimum for both idle tones at the same time!!</a:t>
            </a:r>
            <a:endParaRPr lang="en-GB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09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178" y="205946"/>
            <a:ext cx="829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Dither Amplitude Dependency</a:t>
            </a:r>
          </a:p>
          <a:p>
            <a:pPr algn="ctr"/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6" y="1689616"/>
            <a:ext cx="4845702" cy="3436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026" y="1689616"/>
            <a:ext cx="4943073" cy="343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36307" y="1160053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By increasing the dither amplitude to 1.4 </a:t>
            </a:r>
            <a:r>
              <a:rPr lang="en-GB" dirty="0" err="1" smtClean="0"/>
              <a:t>Vpp</a:t>
            </a:r>
            <a:endParaRPr lang="en-GB" dirty="0"/>
          </a:p>
        </p:txBody>
      </p:sp>
      <p:sp>
        <p:nvSpPr>
          <p:cNvPr id="9" name="Left Brace 8"/>
          <p:cNvSpPr/>
          <p:nvPr/>
        </p:nvSpPr>
        <p:spPr>
          <a:xfrm>
            <a:off x="2348552" y="3254375"/>
            <a:ext cx="108898" cy="59771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79540" y="3155452"/>
            <a:ext cx="15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&gt; 10 dB better</a:t>
            </a:r>
            <a:endParaRPr lang="en-GB" dirty="0"/>
          </a:p>
        </p:txBody>
      </p:sp>
      <p:sp>
        <p:nvSpPr>
          <p:cNvPr id="11" name="Left Brace 10"/>
          <p:cNvSpPr/>
          <p:nvPr/>
        </p:nvSpPr>
        <p:spPr>
          <a:xfrm>
            <a:off x="8509664" y="2769394"/>
            <a:ext cx="139035" cy="62073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499701" y="2885043"/>
            <a:ext cx="150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&gt; 10 dB worse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088012" y="3077087"/>
            <a:ext cx="136097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178" y="205946"/>
            <a:ext cx="829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White Noise </a:t>
            </a:r>
            <a:r>
              <a:rPr lang="en-GB" sz="2800" dirty="0" smtClean="0"/>
              <a:t>Dither</a:t>
            </a:r>
            <a:endParaRPr lang="en-GB" sz="2800" dirty="0" smtClean="0"/>
          </a:p>
          <a:p>
            <a:pPr algn="ctr"/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99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generate a PRBS at </a:t>
            </a:r>
            <a:r>
              <a:rPr lang="en-GB" dirty="0" smtClean="0"/>
              <a:t>(e.g.) 100 </a:t>
            </a:r>
            <a:r>
              <a:rPr lang="en-GB" dirty="0"/>
              <a:t>kb/s </a:t>
            </a:r>
            <a:r>
              <a:rPr lang="en-GB" dirty="0" smtClean="0"/>
              <a:t>with </a:t>
            </a:r>
            <a:r>
              <a:rPr lang="en-GB" dirty="0"/>
              <a:t>an FPGA (few lines of code</a:t>
            </a:r>
            <a:r>
              <a:rPr lang="en-GB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Very good idle tones suppression but </a:t>
            </a:r>
            <a:r>
              <a:rPr lang="en-GB" u="sng" dirty="0" smtClean="0"/>
              <a:t>increased noise floor</a:t>
            </a:r>
            <a:r>
              <a:rPr lang="en-GB" dirty="0" smtClean="0"/>
              <a:t> above 100 Hz!!!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291" y="682999"/>
            <a:ext cx="5093395" cy="382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178" y="205946"/>
            <a:ext cx="829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White Noise </a:t>
            </a:r>
            <a:r>
              <a:rPr lang="en-GB" sz="2800" dirty="0" smtClean="0"/>
              <a:t>Dither</a:t>
            </a:r>
            <a:endParaRPr lang="en-GB" sz="2800" dirty="0" smtClean="0"/>
          </a:p>
          <a:p>
            <a:pPr algn="ctr"/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36" y="641054"/>
            <a:ext cx="5054506" cy="3792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40382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Band-passing the white noise leads to </a:t>
            </a:r>
            <a:r>
              <a:rPr lang="en-GB" dirty="0" smtClean="0"/>
              <a:t>compatible </a:t>
            </a:r>
            <a:r>
              <a:rPr lang="en-GB" dirty="0" smtClean="0"/>
              <a:t>noise floor (except in the 10 kHz – 100 kHz </a:t>
            </a:r>
            <a:r>
              <a:rPr lang="en-GB" dirty="0" smtClean="0"/>
              <a:t>bandwidth </a:t>
            </a:r>
            <a:r>
              <a:rPr lang="en-GB" dirty="0" smtClean="0"/>
              <a:t>which can be </a:t>
            </a:r>
            <a:r>
              <a:rPr lang="en-GB" dirty="0" smtClean="0"/>
              <a:t>filtered in digital).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 spurious tones (20 kHz and harmonics).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need to tune </a:t>
            </a:r>
            <a:r>
              <a:rPr lang="en-GB" u="sng" dirty="0"/>
              <a:t>carefully</a:t>
            </a:r>
            <a:r>
              <a:rPr lang="en-GB" dirty="0"/>
              <a:t> dither frequency and amplitude (less sensitive</a:t>
            </a:r>
            <a:r>
              <a:rPr lang="en-GB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none" dirty="0" smtClean="0"/>
              <a:t>In this case </a:t>
            </a:r>
            <a:r>
              <a:rPr lang="en-GB" u="sng" dirty="0" smtClean="0"/>
              <a:t>BOTH </a:t>
            </a:r>
            <a:r>
              <a:rPr lang="en-GB" dirty="0" smtClean="0"/>
              <a:t>0V and 116 mV Idle tones can be suppressed effectively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Two active filters have to be used (at least 4</a:t>
            </a:r>
            <a:r>
              <a:rPr lang="en-GB" baseline="30000" dirty="0" smtClean="0"/>
              <a:t>th</a:t>
            </a:r>
            <a:r>
              <a:rPr lang="en-GB" dirty="0" smtClean="0"/>
              <a:t> order)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42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178" y="205946"/>
            <a:ext cx="8299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White Noise vs Triangular Dither</a:t>
            </a:r>
          </a:p>
          <a:p>
            <a:pPr algn="ctr"/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8" y="1140375"/>
            <a:ext cx="4581744" cy="343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989" y="1140375"/>
            <a:ext cx="4581744" cy="343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84547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both cases,</a:t>
            </a:r>
            <a:r>
              <a:rPr lang="en-GB" baseline="0" dirty="0" smtClean="0"/>
              <a:t> white noise dither effectively suppress idle tones below the noise floor.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 smtClean="0"/>
              <a:t>However, a </a:t>
            </a:r>
            <a:r>
              <a:rPr lang="en-GB" u="sng" baseline="0" dirty="0" smtClean="0"/>
              <a:t>slightly</a:t>
            </a:r>
            <a:r>
              <a:rPr lang="en-GB" baseline="0" dirty="0" smtClean="0"/>
              <a:t> increased noise from 100 Hz to 500 Hz is observed (not critical).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68068" y="99659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0V input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413977" y="964324"/>
            <a:ext cx="1462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116mV input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74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8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Linearity – Potential Issue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308" y="3396142"/>
            <a:ext cx="3598228" cy="27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15" y="3396142"/>
            <a:ext cx="3598228" cy="27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308" y="689014"/>
            <a:ext cx="3598228" cy="27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515" y="689014"/>
            <a:ext cx="3598228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178" y="205946"/>
            <a:ext cx="829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smtClean="0"/>
              <a:t>Outline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93218" y="731962"/>
            <a:ext cx="7920000" cy="4906963"/>
          </a:xfrm>
          <a:prstGeom prst="rect">
            <a:avLst/>
          </a:prstGeom>
        </p:spPr>
        <p:txBody>
          <a:bodyPr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400" dirty="0"/>
              <a:t> </a:t>
            </a:r>
            <a:r>
              <a:rPr lang="en-GB" sz="2400" dirty="0" smtClean="0"/>
              <a:t>   </a:t>
            </a:r>
            <a:r>
              <a:rPr lang="en-GB" sz="2400" dirty="0" smtClean="0"/>
              <a:t>DS-22 Metrological</a:t>
            </a:r>
            <a:r>
              <a:rPr lang="en-GB" sz="2200" dirty="0" smtClean="0"/>
              <a:t> </a:t>
            </a:r>
            <a:r>
              <a:rPr lang="en-GB" sz="2200" dirty="0" smtClean="0"/>
              <a:t>Characterization</a:t>
            </a:r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Noise and Resolution</a:t>
            </a:r>
            <a:endParaRPr lang="en-GB" dirty="0" smtClean="0"/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Linearity</a:t>
            </a:r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Offset drift and </a:t>
            </a:r>
            <a:r>
              <a:rPr lang="en-GB" dirty="0"/>
              <a:t>1-week </a:t>
            </a:r>
            <a:r>
              <a:rPr lang="en-GB" dirty="0" smtClean="0"/>
              <a:t>stability</a:t>
            </a:r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Gain drift</a:t>
            </a:r>
          </a:p>
          <a:p>
            <a:pPr marL="315468" indent="0">
              <a:lnSpc>
                <a:spcPct val="150000"/>
              </a:lnSpc>
              <a:buNone/>
            </a:pPr>
            <a:r>
              <a:rPr lang="en-GB" sz="2400" dirty="0" smtClean="0"/>
              <a:t>Idle Tones</a:t>
            </a:r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Triangular Dither</a:t>
            </a:r>
          </a:p>
          <a:p>
            <a:pPr marL="1257300"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White Noise Dither</a:t>
            </a:r>
          </a:p>
          <a:p>
            <a:pPr marL="914400" lvl="2" indent="0">
              <a:lnSpc>
                <a:spcPct val="150000"/>
              </a:lnSpc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713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74680" y="1114326"/>
                <a:ext cx="4608512" cy="4141822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100" dirty="0" smtClean="0"/>
                  <a:t>The output of the modulator with shorted inputs was accumulated</a:t>
                </a:r>
              </a:p>
              <a:p>
                <a:r>
                  <a:rPr lang="en-GB" sz="2100" dirty="0" smtClean="0"/>
                  <a:t>3 distinct noise regions can be divided:</a:t>
                </a:r>
                <a:endParaRPr lang="en-GB" sz="21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𝑯𝒛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𝒏𝒐𝒊𝒔𝒆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1" dirty="0" smtClean="0"/>
                  <a:t>(flicker)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sz="1700" dirty="0" smtClean="0"/>
                  <a:t>Temperature drift + aging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𝑯𝒛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𝟑𝟎𝟎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𝑯𝒛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1" dirty="0"/>
                  <a:t>→ </a:t>
                </a:r>
                <a:r>
                  <a:rPr lang="en-GB" sz="2000" b="1" dirty="0" smtClean="0"/>
                  <a:t>white noise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sz="1700" dirty="0" smtClean="0"/>
                  <a:t>Thermal noise (resistors) + </a:t>
                </a:r>
                <a:r>
                  <a:rPr lang="en-GB" sz="1700" dirty="0" err="1" smtClean="0"/>
                  <a:t>OpAmps</a:t>
                </a:r>
                <a:r>
                  <a:rPr lang="en-GB" sz="1700" dirty="0" smtClean="0"/>
                  <a:t>…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𝟑𝟎𝟎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𝑯𝒛</m:t>
                    </m:r>
                    <m:r>
                      <a:rPr lang="en-GB" sz="20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b="1" dirty="0"/>
                  <a:t>→ </a:t>
                </a:r>
                <a:r>
                  <a:rPr lang="en-GB" sz="2000" b="1" dirty="0" smtClean="0"/>
                  <a:t>quantization noise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GB" sz="1700" dirty="0" smtClean="0"/>
                  <a:t>Noise shaping function of a 3</a:t>
                </a:r>
                <a:r>
                  <a:rPr lang="en-GB" sz="1700" baseline="30000" dirty="0" smtClean="0"/>
                  <a:t>rd</a:t>
                </a:r>
                <a:r>
                  <a:rPr lang="en-GB" sz="1700" dirty="0" smtClean="0"/>
                  <a:t> order modulator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80" y="1114326"/>
                <a:ext cx="4608512" cy="4141822"/>
              </a:xfrm>
              <a:prstGeom prst="rect">
                <a:avLst/>
              </a:prstGeom>
              <a:blipFill>
                <a:blip r:embed="rId2"/>
                <a:stretch>
                  <a:fillRect l="-3307" t="-2062" r="-2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729" y="966712"/>
            <a:ext cx="4705480" cy="34704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Noise performance</a:t>
            </a:r>
            <a:endParaRPr lang="en-GB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75856" y="5517232"/>
                <a:ext cx="213821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𝑃𝑆𝐷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517232"/>
                <a:ext cx="2138214" cy="726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3556" y="5157192"/>
            <a:ext cx="78005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>
                <a:solidFill>
                  <a:schemeClr val="accent5"/>
                </a:solidFill>
              </a:rPr>
              <a:t>From the PSD, the power of noise + distortion can be </a:t>
            </a:r>
            <a:r>
              <a:rPr lang="en-GB" sz="2100" dirty="0" smtClean="0">
                <a:solidFill>
                  <a:schemeClr val="accent5"/>
                </a:solidFill>
              </a:rPr>
              <a:t>calculated:</a:t>
            </a:r>
            <a:endParaRPr lang="en-GB" sz="21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From Noise Power Density to ENOB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42" y="1196992"/>
            <a:ext cx="2928722" cy="216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413849" y="1086997"/>
                <a:ext cx="5632951" cy="1085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chemeClr val="accent5"/>
                    </a:solidFill>
                  </a:rPr>
                  <a:t>According to IEEE 1057-2007: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𝑆𝐼𝑁𝐴𝐷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𝐿𝑜𝑔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type m:val="skw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𝐹𝑆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849" y="1086997"/>
                <a:ext cx="5632951" cy="1085233"/>
              </a:xfrm>
              <a:prstGeom prst="rect">
                <a:avLst/>
              </a:prstGeom>
              <a:blipFill>
                <a:blip r:embed="rId3"/>
                <a:stretch>
                  <a:fillRect l="-866" t="-2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275856" y="2216477"/>
            <a:ext cx="53976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</a:rPr>
              <a:t>In regulation applications the signal is constant (by definition) thus</a:t>
            </a:r>
            <a:endParaRPr lang="en-GB" sz="1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413849" y="2575692"/>
                <a:ext cx="5632951" cy="997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chemeClr val="accent5"/>
                    </a:solidFill>
                  </a:rPr>
                  <a:t>With a DC signal at FS: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𝐼𝑁𝐴𝐷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𝑑𝐵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𝐷𝐶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𝐿𝑜𝑔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𝐹𝑆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849" y="2575692"/>
                <a:ext cx="5632951" cy="997324"/>
              </a:xfrm>
              <a:prstGeom prst="rect">
                <a:avLst/>
              </a:prstGeom>
              <a:blipFill>
                <a:blip r:embed="rId4"/>
                <a:stretch>
                  <a:fillRect l="-866" t="-36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22696" y="3717032"/>
                <a:ext cx="6370911" cy="7093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100" dirty="0" smtClean="0">
                    <a:solidFill>
                      <a:schemeClr val="accent5"/>
                    </a:solidFill>
                  </a:rPr>
                  <a:t>It is easy to see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1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𝐼𝑁𝐴𝐷</m:t>
                        </m:r>
                      </m:e>
                      <m:sub>
                        <m: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  <m:sup>
                        <m: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sup>
                    </m:sSubSup>
                    <m:r>
                      <a:rPr lang="en-GB" sz="21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GB" sz="2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𝐼𝑁𝐴𝐷</m:t>
                        </m:r>
                      </m:e>
                      <m:sub>
                        <m: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  <m:r>
                      <a:rPr lang="en-GB" sz="21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+3.01 </m:t>
                    </m:r>
                    <m:r>
                      <a:rPr lang="en-GB" sz="21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𝑑𝐵</m:t>
                    </m:r>
                  </m:oMath>
                </a14:m>
                <a:endParaRPr lang="en-GB" sz="2100" dirty="0">
                  <a:solidFill>
                    <a:schemeClr val="accent5"/>
                  </a:solidFill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96" y="3717032"/>
                <a:ext cx="6370911" cy="709361"/>
              </a:xfrm>
              <a:prstGeom prst="rect">
                <a:avLst/>
              </a:prstGeom>
              <a:blipFill>
                <a:blip r:embed="rId5"/>
                <a:stretch>
                  <a:fillRect l="-1148" t="-4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18896" y="4509120"/>
                <a:ext cx="6420604" cy="951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100" dirty="0" smtClean="0">
                    <a:solidFill>
                      <a:schemeClr val="accent5"/>
                    </a:solidFill>
                  </a:rPr>
                  <a:t>It can be demonstrated that: </a:t>
                </a:r>
              </a:p>
              <a:p>
                <a:r>
                  <a:rPr lang="en-GB" sz="2100" dirty="0" smtClean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21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𝐸𝑁𝑂𝐵</m:t>
                    </m:r>
                    <m:r>
                      <a:rPr lang="en-GB" sz="21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𝑆𝐼𝑁𝐴𝐷</m:t>
                            </m:r>
                          </m:e>
                          <m:sub>
                            <m:r>
                              <a:rPr lang="en-GB" sz="2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𝑑𝐵</m:t>
                            </m:r>
                          </m:sub>
                        </m:sSub>
                        <m: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−1.76 </m:t>
                        </m:r>
                        <m: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num>
                      <m:den>
                        <m: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6.02 </m:t>
                        </m:r>
                        <m: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den>
                    </m:f>
                    <m:sSup>
                      <m:sSupPr>
                        <m:ctrlPr>
                          <a:rPr lang="en-GB" sz="210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sz="2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sz="2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𝑆𝐼𝑁𝐴𝐷</m:t>
                                </m:r>
                              </m:e>
                              <m:sub>
                                <m:r>
                                  <a:rPr lang="en-GB" sz="2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𝑑𝐵</m:t>
                                </m:r>
                              </m:sub>
                              <m:sup>
                                <m:r>
                                  <a:rPr lang="en-GB" sz="21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𝐷𝐶</m:t>
                                </m:r>
                              </m:sup>
                            </m:sSubSup>
                            <m:r>
                              <a:rPr lang="en-GB" sz="2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−4.77 </m:t>
                            </m:r>
                            <m:r>
                              <a:rPr lang="en-GB" sz="2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𝑑𝐵</m:t>
                            </m:r>
                          </m:num>
                          <m:den>
                            <m:r>
                              <a:rPr lang="en-GB" sz="2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6.02 </m:t>
                            </m:r>
                            <m:r>
                              <a:rPr lang="en-GB" sz="2100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𝑑𝐵</m:t>
                            </m:r>
                          </m:den>
                        </m:f>
                        <m:r>
                          <a:rPr lang="en-GB" sz="2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100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𝐸𝑁𝑂𝐵</m:t>
                        </m:r>
                      </m:e>
                      <m:sup>
                        <m:r>
                          <a:rPr lang="en-GB" sz="21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896" y="4509120"/>
                <a:ext cx="6420604" cy="951479"/>
              </a:xfrm>
              <a:prstGeom prst="rect">
                <a:avLst/>
              </a:prstGeom>
              <a:blipFill>
                <a:blip r:embed="rId6"/>
                <a:stretch>
                  <a:fillRect l="-1140" t="-44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7621" y="5616053"/>
                <a:ext cx="9007338" cy="693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accent5"/>
                    </a:solidFill>
                  </a:rPr>
                  <a:t>In regulation applications,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𝑆𝐼𝑁𝐴𝐷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  <m:sup>
                        <m:r>
                          <a:rPr lang="en-GB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sup>
                    </m:sSubSup>
                  </m:oMath>
                </a14:m>
                <a:r>
                  <a:rPr lang="en-GB" sz="2000" dirty="0" smtClean="0">
                    <a:solidFill>
                      <a:schemeClr val="accent5"/>
                    </a:solidFill>
                  </a:rPr>
                  <a:t> is a more interesting figure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𝑆𝐼𝑁𝐴𝐷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𝑑𝐵</m:t>
                        </m:r>
                      </m:sub>
                    </m:sSub>
                  </m:oMath>
                </a14:m>
                <a:r>
                  <a:rPr lang="en-GB" sz="2000" dirty="0" smtClean="0">
                    <a:solidFill>
                      <a:schemeClr val="accent5"/>
                    </a:solidFill>
                  </a:rPr>
                  <a:t> </a:t>
                </a:r>
                <a:endParaRPr lang="en-GB" sz="2000" dirty="0">
                  <a:solidFill>
                    <a:schemeClr val="accent5"/>
                  </a:solidFill>
                </a:endParaRPr>
              </a:p>
              <a:p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" y="5616053"/>
                <a:ext cx="9007338" cy="693267"/>
              </a:xfrm>
              <a:prstGeom prst="rect">
                <a:avLst/>
              </a:prstGeom>
              <a:blipFill>
                <a:blip r:embed="rId7"/>
                <a:stretch>
                  <a:fillRect l="-677" t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6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ENOB vs Bandwidth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13" y="570968"/>
            <a:ext cx="5122575" cy="384382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4378389"/>
            <a:ext cx="8568952" cy="18722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dirty="0" smtClean="0"/>
              <a:t>3 sudden ENOB drops:</a:t>
            </a:r>
          </a:p>
          <a:p>
            <a:r>
              <a:rPr lang="en-GB" sz="2100" dirty="0" smtClean="0"/>
              <a:t>The big drop at 5 Hz is caused by an idle tone. The frequency of the tone depends on the specific unit (offset)</a:t>
            </a:r>
          </a:p>
          <a:p>
            <a:r>
              <a:rPr lang="en-GB" sz="2100" dirty="0" smtClean="0"/>
              <a:t>The small drop at 10 Hz is an harmonic of 5 Hz</a:t>
            </a:r>
          </a:p>
          <a:p>
            <a:r>
              <a:rPr lang="en-GB" sz="2100" dirty="0" smtClean="0"/>
              <a:t>The last drop at 50 Hz is Electromagnetic Interference (not idle tone)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1" y="1177675"/>
            <a:ext cx="3672408" cy="27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Linearity – Test Setup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9" y="1211026"/>
            <a:ext cx="4176464" cy="2285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51520" y="3891111"/>
                <a:ext cx="8568952" cy="2160240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1700" dirty="0" smtClean="0"/>
                  <a:t>Datron generates DC voltages from -10 V to +10 V (1 V steps)</a:t>
                </a:r>
              </a:p>
              <a:p>
                <a:r>
                  <a:rPr lang="en-GB" sz="1700" dirty="0" smtClean="0"/>
                  <a:t>4 DS-22 units acquire for 5 s (5000 samples) and then the average is saved.</a:t>
                </a:r>
              </a:p>
              <a:p>
                <a:r>
                  <a:rPr lang="en-GB" sz="1700" dirty="0" smtClean="0"/>
                  <a:t>DS-22 measurements are compared with 2 DVMs (to reduce uncertainty on reference)</a:t>
                </a:r>
              </a:p>
              <a:p>
                <a:r>
                  <a:rPr lang="en-GB" sz="1700" dirty="0" smtClean="0"/>
                  <a:t>Non-Linearity Error is max deviation of measured values from the linear interpolation (least squares method)</a:t>
                </a:r>
              </a:p>
              <a:p>
                <a:endParaRPr lang="en-GB" sz="1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i="1" dirty="0" smtClean="0">
                          <a:latin typeface="Cambria Math" panose="02040503050406030204" pitchFamily="18" charset="0"/>
                        </a:rPr>
                        <m:t>𝑁𝐿𝐸</m:t>
                      </m:r>
                      <m:r>
                        <a:rPr lang="en-GB" sz="17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0" i="1" dirty="0" smtClean="0">
                          <a:latin typeface="Cambria Math" panose="02040503050406030204" pitchFamily="18" charset="0"/>
                        </a:rPr>
                        <m:t>𝐷𝑆</m:t>
                      </m:r>
                      <m:r>
                        <a:rPr lang="en-GB" sz="1700" b="0" i="1" dirty="0" smtClean="0">
                          <a:latin typeface="Cambria Math" panose="02040503050406030204" pitchFamily="18" charset="0"/>
                        </a:rPr>
                        <m:t>22−</m:t>
                      </m:r>
                      <m:sSub>
                        <m:sSubPr>
                          <m:ctrlPr>
                            <a:rPr lang="en-GB" sz="17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 dirty="0">
                              <a:latin typeface="Cambria Math" panose="02040503050406030204" pitchFamily="18" charset="0"/>
                            </a:rPr>
                            <m:t>𝐷𝑆</m:t>
                          </m:r>
                          <m:r>
                            <a:rPr lang="en-GB" sz="1700" i="1" dirty="0">
                              <a:latin typeface="Cambria Math" panose="02040503050406030204" pitchFamily="18" charset="0"/>
                            </a:rPr>
                            <m:t>22</m:t>
                          </m:r>
                        </m:e>
                        <m:sub>
                          <m:r>
                            <a:rPr lang="en-GB" sz="1700" b="0" i="1" dirty="0" smtClean="0">
                              <a:latin typeface="Cambria Math" panose="02040503050406030204" pitchFamily="18" charset="0"/>
                            </a:rPr>
                            <m:t>𝑐𝑎𝑙</m:t>
                          </m:r>
                        </m:sub>
                      </m:sSub>
                      <m:r>
                        <a:rPr lang="en-GB" sz="17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0" i="1" dirty="0" smtClean="0">
                          <a:latin typeface="Cambria Math" panose="02040503050406030204" pitchFamily="18" charset="0"/>
                        </a:rPr>
                        <m:t>𝐷𝑆</m:t>
                      </m:r>
                      <m:r>
                        <a:rPr lang="en-GB" sz="1700" b="0" i="1" dirty="0" smtClean="0">
                          <a:latin typeface="Cambria Math" panose="02040503050406030204" pitchFamily="18" charset="0"/>
                        </a:rPr>
                        <m:t>22−</m:t>
                      </m:r>
                      <m:d>
                        <m:dPr>
                          <m:ctrlPr>
                            <a:rPr lang="en-GB" sz="17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17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GB" sz="17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𝐷𝑉𝑀</m:t>
                          </m:r>
                          <m:r>
                            <a:rPr lang="en-GB" sz="17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7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1700" dirty="0" smtClean="0"/>
              </a:p>
              <a:p>
                <a:endParaRPr lang="en-GB" sz="2100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91111"/>
                <a:ext cx="8568952" cy="2160240"/>
              </a:xfrm>
              <a:prstGeom prst="rect">
                <a:avLst/>
              </a:prstGeom>
              <a:blipFill>
                <a:blip r:embed="rId3"/>
                <a:stretch>
                  <a:fillRect l="-1351" t="-4225" r="-4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10899" y="2030703"/>
                <a:ext cx="304448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Spec for ADC in Class 0 PC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𝑁𝐿𝐸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±0.8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𝑝𝑝𝑚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899" y="2030703"/>
                <a:ext cx="3044488" cy="646331"/>
              </a:xfrm>
              <a:prstGeom prst="rect">
                <a:avLst/>
              </a:prstGeom>
              <a:blipFill>
                <a:blip r:embed="rId4"/>
                <a:stretch>
                  <a:fillRect l="-1804" t="-4717" r="-802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6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Linearity – Test Results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03920" y="4043511"/>
                <a:ext cx="8568952" cy="2160240"/>
              </a:xfrm>
              <a:prstGeom prst="rect">
                <a:avLst/>
              </a:prstGeom>
            </p:spPr>
            <p:txBody>
              <a:bodyPr vert="horz" lIns="0" tIns="0" rIns="0" bIns="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4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20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8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Wingdings" charset="2"/>
                  <a:buChar char="§"/>
                  <a:defRPr sz="1600" kern="120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sz="1700" dirty="0" smtClean="0"/>
              </a:p>
              <a:p>
                <a:r>
                  <a:rPr lang="en-GB" sz="1700" dirty="0" smtClean="0"/>
                  <a:t>All the units showed compatible results: NLE &lt; 0.5 ppm.</a:t>
                </a:r>
              </a:p>
              <a:p>
                <a:r>
                  <a:rPr lang="en-GB" sz="1700" dirty="0" smtClean="0"/>
                  <a:t>Repeating the calibration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𝑎𝑚𝑏</m:t>
                        </m:r>
                      </m:sub>
                    </m:sSub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=50</m:t>
                    </m:r>
                    <m:r>
                      <a:rPr lang="en-GB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r>
                  <a:rPr lang="en-GB" sz="1700" dirty="0" smtClean="0"/>
                  <a:t> does not change NLE.</a:t>
                </a:r>
              </a:p>
              <a:p>
                <a:pPr marL="0" indent="0">
                  <a:buNone/>
                </a:pPr>
                <a:endParaRPr lang="en-GB" sz="1700" dirty="0" smtClean="0"/>
              </a:p>
              <a:p>
                <a:endParaRPr lang="en-GB" sz="2100" dirty="0" smtClean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20" y="4043511"/>
                <a:ext cx="8568952" cy="2160240"/>
              </a:xfrm>
              <a:prstGeom prst="rect">
                <a:avLst/>
              </a:prstGeom>
              <a:blipFill>
                <a:blip r:embed="rId2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2755"/>
            <a:ext cx="4581744" cy="343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674" y="752756"/>
            <a:ext cx="4581744" cy="34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4/26/2018</a:t>
            </a:r>
            <a:endParaRPr lang="en-US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Offset Drift – Test Setup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55" y="1185331"/>
            <a:ext cx="3523289" cy="2176319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3483"/>
              </p:ext>
            </p:extLst>
          </p:nvPr>
        </p:nvGraphicFramePr>
        <p:xfrm>
          <a:off x="2879812" y="3646981"/>
          <a:ext cx="3384376" cy="1432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22743">
                  <a:extLst>
                    <a:ext uri="{9D8B030D-6E8A-4147-A177-3AD203B41FA5}">
                      <a16:colId xmlns:a16="http://schemas.microsoft.com/office/drawing/2014/main" val="3903041745"/>
                    </a:ext>
                  </a:extLst>
                </a:gridCol>
                <a:gridCol w="1761633">
                  <a:extLst>
                    <a:ext uri="{9D8B030D-6E8A-4147-A177-3AD203B41FA5}">
                      <a16:colId xmlns:a16="http://schemas.microsoft.com/office/drawing/2014/main" val="2199240682"/>
                    </a:ext>
                  </a:extLst>
                </a:gridCol>
              </a:tblGrid>
              <a:tr h="237344"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Input</a:t>
                      </a:r>
                      <a:endParaRPr lang="en-GB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Short</a:t>
                      </a:r>
                      <a:r>
                        <a:rPr lang="en-GB" sz="1400" b="0" baseline="0" dirty="0" smtClean="0"/>
                        <a:t> circuit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469640"/>
                  </a:ext>
                </a:extLst>
              </a:tr>
              <a:tr h="23734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Temperature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30 → 50</a:t>
                      </a:r>
                      <a:r>
                        <a:rPr lang="en-GB" sz="1400" b="0" dirty="0" smtClean="0">
                          <a:latin typeface="Calibri" panose="020F0502020204030204" pitchFamily="34" charset="0"/>
                        </a:rPr>
                        <a:t>°</a:t>
                      </a:r>
                      <a:r>
                        <a:rPr lang="en-GB" sz="1400" b="0" dirty="0" smtClean="0"/>
                        <a:t>C in 12h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53329"/>
                  </a:ext>
                </a:extLst>
              </a:tr>
              <a:tr h="23734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Relative 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40</a:t>
                      </a:r>
                      <a:r>
                        <a:rPr lang="en-GB" sz="1400" b="0" baseline="0" dirty="0" smtClean="0"/>
                        <a:t>% constant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7687"/>
                  </a:ext>
                </a:extLst>
              </a:tr>
              <a:tr h="23734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DS-22 Acquisition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/>
                        <a:t>5s → mean value</a:t>
                      </a:r>
                    </a:p>
                    <a:p>
                      <a:r>
                        <a:rPr lang="en-GB" sz="1400" b="0" dirty="0" smtClean="0"/>
                        <a:t>(every 10 min)  </a:t>
                      </a:r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873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5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CERNCorporate4-3.potx</Template>
  <TotalTime>2503</TotalTime>
  <Words>920</Words>
  <Application>Microsoft Office PowerPoint</Application>
  <PresentationFormat>On-screen Show (4:3)</PresentationFormat>
  <Paragraphs>166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Wingdings</vt:lpstr>
      <vt:lpstr>CERNCorporate4-3</vt:lpstr>
      <vt:lpstr>PowerPoint Presentation</vt:lpstr>
      <vt:lpstr>DS-22 Characterization and Dithering for Idle Tones</vt:lpstr>
      <vt:lpstr>PowerPoint Presentation</vt:lpstr>
      <vt:lpstr>Noise performance</vt:lpstr>
      <vt:lpstr>From Noise Power Density to ENOB</vt:lpstr>
      <vt:lpstr>ENOB vs Bandwidth</vt:lpstr>
      <vt:lpstr>Linearity – Test Setup</vt:lpstr>
      <vt:lpstr>Linearity – Test Results</vt:lpstr>
      <vt:lpstr>Offset Drift – Test Setup</vt:lpstr>
      <vt:lpstr>Offset Drift – Test Results (1/2)</vt:lpstr>
      <vt:lpstr>Offset Drift – Test Results (2/2)</vt:lpstr>
      <vt:lpstr>Offset Stability – Test Results</vt:lpstr>
      <vt:lpstr>Gain Drift – 1 unit failed!!</vt:lpstr>
      <vt:lpstr>Gain Drift</vt:lpstr>
      <vt:lpstr>Gain Drift – Test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Linearity – Potential Issue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Carlo Baccigalupi</cp:lastModifiedBy>
  <cp:revision>53</cp:revision>
  <dcterms:created xsi:type="dcterms:W3CDTF">2012-11-30T11:04:26Z</dcterms:created>
  <dcterms:modified xsi:type="dcterms:W3CDTF">2018-04-26T07:04:49Z</dcterms:modified>
</cp:coreProperties>
</file>