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61" r:id="rId2"/>
    <p:sldId id="267" r:id="rId3"/>
    <p:sldId id="268" r:id="rId4"/>
    <p:sldId id="271" r:id="rId5"/>
    <p:sldId id="269" r:id="rId6"/>
    <p:sldId id="273" r:id="rId7"/>
    <p:sldId id="266" r:id="rId8"/>
    <p:sldId id="272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19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40E5A-1EE8-472B-96B1-FC15C6A509E1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92F3A-1986-488D-9893-A545E34DE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1/16/2017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1/16/2017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1/16/2017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7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2765964"/>
            <a:ext cx="1221946" cy="1261931"/>
          </a:xfrm>
          <a:prstGeom prst="rect">
            <a:avLst/>
          </a:prstGeom>
        </p:spPr>
      </p:pic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1/16/2017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1/16/2017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1/16/2017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1/16/2017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74750"/>
            <a:ext cx="8226854" cy="221050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New High-Resolution ADC Development for HL-LHC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“HPM-7177”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57200" y="4441449"/>
            <a:ext cx="2743200" cy="828708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Nikolai Beev</a:t>
            </a:r>
          </a:p>
          <a:p>
            <a:r>
              <a:rPr lang="en-US" sz="1600" dirty="0" smtClean="0"/>
              <a:t>TE-EPC-HPM </a:t>
            </a:r>
          </a:p>
          <a:p>
            <a:r>
              <a:rPr lang="en-US" sz="1600" dirty="0" smtClean="0"/>
              <a:t>26.04.2017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79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Preliminary study: tens of commercial ADCs considered</a:t>
            </a:r>
            <a:r>
              <a:rPr lang="en-US" sz="1600" dirty="0"/>
              <a:t> </a:t>
            </a:r>
            <a:r>
              <a:rPr lang="en-US" sz="1600" dirty="0" smtClean="0"/>
              <a:t>(≥24 bits)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EDMS 1845562 </a:t>
            </a:r>
            <a:r>
              <a:rPr lang="en-US" sz="1600" dirty="0"/>
              <a:t>v.1 - </a:t>
            </a:r>
            <a:r>
              <a:rPr lang="en-US" sz="1600" dirty="0" smtClean="0"/>
              <a:t>extended report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/>
              <a:t>conference paper to be presented on 14.05.2018 at I2MTC (Houston, TX)</a:t>
            </a:r>
          </a:p>
          <a:p>
            <a:r>
              <a:rPr lang="en-US" sz="1600" dirty="0" smtClean="0"/>
              <a:t>short list – SAR ADCs by Linear (LTC23xx), AD7177-2</a:t>
            </a:r>
          </a:p>
          <a:p>
            <a:r>
              <a:rPr lang="en-US" sz="1600" dirty="0" smtClean="0"/>
              <a:t>Ongoing tests in a dedicated high-resolution ADC tester</a:t>
            </a:r>
          </a:p>
          <a:p>
            <a:pPr marL="36576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HL-LHC New ADC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756" y="2908212"/>
            <a:ext cx="3796045" cy="284385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21" y="2770659"/>
            <a:ext cx="4891422" cy="32223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027405" y="3441357"/>
            <a:ext cx="4053373" cy="1501346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48622" y="5744173"/>
            <a:ext cx="303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Very good agreement so far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05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Compact ADC mezzanine module</a:t>
            </a:r>
          </a:p>
          <a:p>
            <a:r>
              <a:rPr lang="en-US" dirty="0" smtClean="0"/>
              <a:t>Commercial ADC – AD7177-2</a:t>
            </a:r>
          </a:p>
          <a:p>
            <a:r>
              <a:rPr lang="en-US" dirty="0" smtClean="0"/>
              <a:t>Precision scaling amplifier built of ADA4522 and Vishay </a:t>
            </a:r>
            <a:r>
              <a:rPr lang="en-US" dirty="0" smtClean="0"/>
              <a:t>hermetic </a:t>
            </a:r>
            <a:r>
              <a:rPr lang="en-US" dirty="0" smtClean="0"/>
              <a:t>R array</a:t>
            </a:r>
          </a:p>
          <a:p>
            <a:r>
              <a:rPr lang="en-US" dirty="0" smtClean="0"/>
              <a:t>Balanced differential inputs for high CMRR</a:t>
            </a:r>
          </a:p>
          <a:p>
            <a:r>
              <a:rPr lang="en-US" dirty="0" smtClean="0"/>
              <a:t>LTZ1000 voltage reference with improved conditioning circuit (Vishay </a:t>
            </a:r>
            <a:r>
              <a:rPr lang="en-US" dirty="0" smtClean="0"/>
              <a:t>R array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Excellent thermal management – temperature stabilization at the </a:t>
            </a:r>
            <a:r>
              <a:rPr lang="en-US" dirty="0" err="1" smtClean="0"/>
              <a:t>mK</a:t>
            </a:r>
            <a:r>
              <a:rPr lang="en-US" dirty="0" smtClean="0"/>
              <a:t> level. Drift &lt;&lt;0.1 ppm/ºC</a:t>
            </a:r>
          </a:p>
          <a:p>
            <a:r>
              <a:rPr lang="en-US" dirty="0" smtClean="0"/>
              <a:t>Local FPGA, bi-directional optical link to FGC</a:t>
            </a:r>
          </a:p>
          <a:p>
            <a:r>
              <a:rPr lang="en-US" dirty="0" smtClean="0"/>
              <a:t>ID, Self-check, diagnostics and self-calibration</a:t>
            </a:r>
          </a:p>
          <a:p>
            <a:pPr marL="36576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New ADC</a:t>
            </a:r>
          </a:p>
        </p:txBody>
      </p:sp>
    </p:spTree>
    <p:extLst>
      <p:ext uri="{BB962C8B-B14F-4D97-AF65-F5344CB8AC3E}">
        <p14:creationId xmlns:p14="http://schemas.microsoft.com/office/powerpoint/2010/main" val="23693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Block diagram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New ADC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2" y="1390411"/>
            <a:ext cx="8645339" cy="43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– Scaling amplifier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New ADC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538" y="4503228"/>
            <a:ext cx="2833988" cy="1360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538" y="3093877"/>
            <a:ext cx="2925049" cy="12702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538" y="1631812"/>
            <a:ext cx="2879519" cy="14051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81057" y="1880420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Differential </a:t>
            </a:r>
          </a:p>
          <a:p>
            <a:r>
              <a:rPr lang="en-US" b="1" dirty="0"/>
              <a:t>i</a:t>
            </a:r>
            <a:r>
              <a:rPr lang="en-US" b="1" dirty="0" smtClean="0"/>
              <a:t>nput range</a:t>
            </a:r>
          </a:p>
          <a:p>
            <a:r>
              <a:rPr lang="en-GB" dirty="0" smtClean="0"/>
              <a:t>±13.4 V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081057" y="3341525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-3 dB BW</a:t>
            </a:r>
          </a:p>
          <a:p>
            <a:r>
              <a:rPr lang="en-US" dirty="0" smtClean="0"/>
              <a:t>500 Hz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035526" y="4568110"/>
            <a:ext cx="21816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White noise</a:t>
            </a:r>
          </a:p>
          <a:p>
            <a:r>
              <a:rPr lang="en-US" sz="1400" dirty="0" smtClean="0"/>
              <a:t>≈25 </a:t>
            </a:r>
            <a:r>
              <a:rPr lang="en-US" sz="1400" dirty="0" err="1" smtClean="0"/>
              <a:t>nV</a:t>
            </a:r>
            <a:r>
              <a:rPr lang="en-US" sz="1400" dirty="0"/>
              <a:t> </a:t>
            </a:r>
            <a:r>
              <a:rPr lang="en-US" sz="1400" dirty="0" smtClean="0"/>
              <a:t>Hz</a:t>
            </a:r>
            <a:r>
              <a:rPr lang="en-US" sz="1400" baseline="30000" dirty="0" smtClean="0"/>
              <a:t>-1/2</a:t>
            </a:r>
          </a:p>
          <a:p>
            <a:r>
              <a:rPr lang="en-US" sz="1400" dirty="0" smtClean="0"/>
              <a:t>(at differential ADC input)</a:t>
            </a:r>
          </a:p>
          <a:p>
            <a:r>
              <a:rPr lang="en-US" sz="1400" dirty="0" smtClean="0"/>
              <a:t>≈70 </a:t>
            </a:r>
            <a:r>
              <a:rPr lang="en-US" sz="1400" dirty="0" err="1" smtClean="0"/>
              <a:t>nV</a:t>
            </a:r>
            <a:r>
              <a:rPr lang="en-US" sz="1400" dirty="0" smtClean="0"/>
              <a:t> Hz</a:t>
            </a:r>
            <a:r>
              <a:rPr lang="en-US" sz="1400" baseline="30000" dirty="0" smtClean="0"/>
              <a:t>-1/2  </a:t>
            </a:r>
            <a:r>
              <a:rPr lang="en-US" sz="1400" dirty="0" smtClean="0"/>
              <a:t>RTI (diff.)</a:t>
            </a:r>
          </a:p>
          <a:p>
            <a:endParaRPr lang="en-US" sz="1400" dirty="0" smtClean="0"/>
          </a:p>
          <a:p>
            <a:r>
              <a:rPr lang="en-US" sz="1400" i="1" u="sng" dirty="0" smtClean="0"/>
              <a:t>lower than ADC noise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92" y="1672214"/>
            <a:ext cx="3899973" cy="3843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341" y="5515847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most symmetric circuit possible –</a:t>
            </a:r>
            <a:br>
              <a:rPr lang="en-US" dirty="0" smtClean="0"/>
            </a:br>
            <a:r>
              <a:rPr lang="en-US" dirty="0" smtClean="0"/>
              <a:t>FDA built of separate amplifiers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3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Simulations – Reference scaling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New ADC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73935"/>
            <a:ext cx="4561074" cy="47834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2756" y="1668162"/>
            <a:ext cx="379674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circuit uses exactly the same</a:t>
            </a:r>
            <a:br>
              <a:rPr lang="en-US" dirty="0" smtClean="0"/>
            </a:br>
            <a:r>
              <a:rPr lang="en-US" dirty="0" smtClean="0"/>
              <a:t>resistor array (3K5-20K) for </a:t>
            </a:r>
            <a:br>
              <a:rPr lang="en-US" dirty="0" smtClean="0"/>
            </a:br>
            <a:r>
              <a:rPr lang="en-US" dirty="0" smtClean="0"/>
              <a:t>scaling the LTZ1000 </a:t>
            </a:r>
            <a:r>
              <a:rPr lang="en-US" dirty="0" err="1" smtClean="0"/>
              <a:t>Zener</a:t>
            </a:r>
            <a:r>
              <a:rPr lang="en-US" dirty="0" smtClean="0"/>
              <a:t> voltage.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It generates +5V, -5V and -10 V</a:t>
            </a:r>
          </a:p>
          <a:p>
            <a:r>
              <a:rPr lang="en-US" dirty="0" smtClean="0"/>
              <a:t>that can be used for self-calibration</a:t>
            </a:r>
            <a:br>
              <a:rPr lang="en-US" dirty="0" smtClean="0"/>
            </a:br>
            <a:r>
              <a:rPr lang="en-US" dirty="0" smtClean="0"/>
              <a:t>at ±5 and ±10 V</a:t>
            </a:r>
          </a:p>
          <a:p>
            <a:endParaRPr lang="en-US" dirty="0"/>
          </a:p>
          <a:p>
            <a:r>
              <a:rPr lang="en-US" dirty="0" smtClean="0"/>
              <a:t>Output noise is lower than the ADC</a:t>
            </a:r>
            <a:br>
              <a:rPr lang="en-US" dirty="0" smtClean="0"/>
            </a:br>
            <a:r>
              <a:rPr lang="en-US" dirty="0" smtClean="0"/>
              <a:t>noise; 1/f will be entirely due to the</a:t>
            </a:r>
            <a:br>
              <a:rPr lang="en-US" dirty="0" smtClean="0"/>
            </a:br>
            <a:r>
              <a:rPr lang="en-US" dirty="0" smtClean="0"/>
              <a:t>LTZ1000.</a:t>
            </a:r>
          </a:p>
        </p:txBody>
      </p:sp>
    </p:spTree>
    <p:extLst>
      <p:ext uri="{BB962C8B-B14F-4D97-AF65-F5344CB8AC3E}">
        <p14:creationId xmlns:p14="http://schemas.microsoft.com/office/powerpoint/2010/main" val="253549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Mock-up design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New ADC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418479"/>
            <a:ext cx="3532094" cy="833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38397"/>
            <a:ext cx="3532094" cy="20502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82087"/>
            <a:ext cx="3532094" cy="16036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17539" y="1374566"/>
            <a:ext cx="4266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Top side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ADC, op 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2x resistor arrays – Vishay 1446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LTZ1000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Temperature sensor (not shown)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Lid/enclosure (not shown)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7540" y="3373725"/>
            <a:ext cx="4133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Side view</a:t>
            </a:r>
          </a:p>
          <a:p>
            <a:r>
              <a:rPr lang="en-US" dirty="0" smtClean="0"/>
              <a:t>R arrays, LTZ1000 and temperature sensor - </a:t>
            </a:r>
            <a:r>
              <a:rPr lang="en-US" u="sng" dirty="0" smtClean="0"/>
              <a:t>top surfaces should be flat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7539" y="4618808"/>
            <a:ext cx="3776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Bottom side</a:t>
            </a:r>
          </a:p>
          <a:p>
            <a:endParaRPr lang="en-US" dirty="0"/>
          </a:p>
          <a:p>
            <a:r>
              <a:rPr lang="en-US" dirty="0" smtClean="0"/>
              <a:t>More real estate for components; maybe a low-profile shielding lid</a:t>
            </a:r>
          </a:p>
        </p:txBody>
      </p:sp>
    </p:spTree>
    <p:extLst>
      <p:ext uri="{BB962C8B-B14F-4D97-AF65-F5344CB8AC3E}">
        <p14:creationId xmlns:p14="http://schemas.microsoft.com/office/powerpoint/2010/main" val="74122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1286389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against DS22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preliminary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26.04.2017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HL-LHC New ADC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168799"/>
              </p:ext>
            </p:extLst>
          </p:nvPr>
        </p:nvGraphicFramePr>
        <p:xfrm>
          <a:off x="457628" y="1693058"/>
          <a:ext cx="8507198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875">
                  <a:extLst>
                    <a:ext uri="{9D8B030D-6E8A-4147-A177-3AD203B41FA5}">
                      <a16:colId xmlns:a16="http://schemas.microsoft.com/office/drawing/2014/main" val="2980578444"/>
                    </a:ext>
                  </a:extLst>
                </a:gridCol>
                <a:gridCol w="2928551">
                  <a:extLst>
                    <a:ext uri="{9D8B030D-6E8A-4147-A177-3AD203B41FA5}">
                      <a16:colId xmlns:a16="http://schemas.microsoft.com/office/drawing/2014/main" val="1539495432"/>
                    </a:ext>
                  </a:extLst>
                </a:gridCol>
                <a:gridCol w="2693772">
                  <a:extLst>
                    <a:ext uri="{9D8B030D-6E8A-4147-A177-3AD203B41FA5}">
                      <a16:colId xmlns:a16="http://schemas.microsoft.com/office/drawing/2014/main" val="2890529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</a:rPr>
                        <a:t>DS22 (improved)</a:t>
                      </a:r>
                      <a:endParaRPr lang="en-GB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</a:rPr>
                        <a:t>HPM-7177</a:t>
                      </a:r>
                      <a:endParaRPr lang="en-GB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1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n-lt"/>
                        </a:rPr>
                        <a:t>PCB</a:t>
                      </a:r>
                      <a:r>
                        <a:rPr lang="en-US" b="1" baseline="0" dirty="0" smtClean="0">
                          <a:latin typeface="+mn-lt"/>
                        </a:rPr>
                        <a:t> size</a:t>
                      </a:r>
                      <a:endParaRPr lang="en-GB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82x145</a:t>
                      </a:r>
                      <a:r>
                        <a:rPr lang="en-GB" baseline="0" dirty="0" smtClean="0">
                          <a:latin typeface="+mn-lt"/>
                        </a:rPr>
                        <a:t> mm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50x70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498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n-lt"/>
                        </a:rPr>
                        <a:t>Number of components</a:t>
                      </a:r>
                      <a:endParaRPr lang="en-GB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&gt;220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&lt;80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45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n-lt"/>
                        </a:rPr>
                        <a:t>Idle tones</a:t>
                      </a:r>
                      <a:endParaRPr lang="en-GB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&lt;130 </a:t>
                      </a:r>
                      <a:r>
                        <a:rPr lang="en-US" dirty="0" err="1" smtClean="0">
                          <a:latin typeface="+mn-lt"/>
                        </a:rPr>
                        <a:t>dBFS</a:t>
                      </a:r>
                      <a:r>
                        <a:rPr lang="en-US" dirty="0" smtClean="0">
                          <a:latin typeface="+mn-lt"/>
                        </a:rPr>
                        <a:t> around</a:t>
                      </a:r>
                      <a:r>
                        <a:rPr lang="en-US" baseline="0" dirty="0" smtClean="0">
                          <a:latin typeface="+mn-lt"/>
                        </a:rPr>
                        <a:t> 0V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none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40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n-lt"/>
                        </a:rPr>
                        <a:t>Inputs</a:t>
                      </a:r>
                      <a:endParaRPr lang="en-GB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Pseudo-differential, </a:t>
                      </a:r>
                      <a:br>
                        <a:rPr lang="en-US" dirty="0" smtClean="0">
                          <a:latin typeface="+mn-lt"/>
                        </a:rPr>
                      </a:br>
                      <a:r>
                        <a:rPr lang="en-US" dirty="0" smtClean="0">
                          <a:latin typeface="+mn-lt"/>
                        </a:rPr>
                        <a:t>non-balanced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Fully</a:t>
                      </a:r>
                      <a:r>
                        <a:rPr lang="en-US" baseline="0" dirty="0" smtClean="0">
                          <a:latin typeface="+mn-lt"/>
                        </a:rPr>
                        <a:t> differential, balanced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430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n-lt"/>
                        </a:rPr>
                        <a:t>Offset/gain</a:t>
                      </a:r>
                      <a:r>
                        <a:rPr lang="en-US" b="1" baseline="0" dirty="0" smtClean="0">
                          <a:latin typeface="+mn-lt"/>
                        </a:rPr>
                        <a:t> drift</a:t>
                      </a:r>
                      <a:endParaRPr lang="en-GB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&lt;0.1 ppm/</a:t>
                      </a:r>
                      <a:r>
                        <a:rPr lang="en-US" dirty="0" smtClean="0">
                          <a:latin typeface="+mn-lt"/>
                          <a:cs typeface="Calibri" panose="020F0502020204030204" pitchFamily="34" charset="0"/>
                        </a:rPr>
                        <a:t>°C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&lt;0.01 ppm/</a:t>
                      </a:r>
                      <a:r>
                        <a:rPr lang="en-US" dirty="0" smtClean="0">
                          <a:latin typeface="+mn-lt"/>
                          <a:cs typeface="Calibri" panose="020F0502020204030204" pitchFamily="34" charset="0"/>
                        </a:rPr>
                        <a:t>°C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67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+mn-lt"/>
                        </a:rPr>
                        <a:t>RTI noise (&gt;10 Hz)</a:t>
                      </a:r>
                      <a:endParaRPr lang="en-GB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200 </a:t>
                      </a:r>
                      <a:r>
                        <a:rPr lang="en-US" dirty="0" err="1" smtClean="0">
                          <a:latin typeface="+mn-lt"/>
                        </a:rPr>
                        <a:t>nV</a:t>
                      </a:r>
                      <a:r>
                        <a:rPr lang="en-US" dirty="0" smtClean="0">
                          <a:latin typeface="+mn-lt"/>
                        </a:rPr>
                        <a:t> Hz</a:t>
                      </a:r>
                      <a:r>
                        <a:rPr lang="en-US" baseline="30000" dirty="0" smtClean="0">
                          <a:latin typeface="+mn-lt"/>
                        </a:rPr>
                        <a:t>-1/2</a:t>
                      </a:r>
                      <a:endParaRPr lang="en-GB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140 </a:t>
                      </a:r>
                      <a:r>
                        <a:rPr lang="en-US" dirty="0" err="1" smtClean="0">
                          <a:latin typeface="+mn-lt"/>
                        </a:rPr>
                        <a:t>nV</a:t>
                      </a:r>
                      <a:r>
                        <a:rPr lang="en-US" dirty="0" smtClean="0">
                          <a:latin typeface="+mn-lt"/>
                        </a:rPr>
                        <a:t> Hz</a:t>
                      </a:r>
                      <a:r>
                        <a:rPr lang="en-US" baseline="30000" dirty="0" smtClean="0">
                          <a:latin typeface="+mn-lt"/>
                        </a:rPr>
                        <a:t>-1/2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512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n-lt"/>
                        </a:rPr>
                        <a:t>RTI noise (&lt;1 Hz)</a:t>
                      </a:r>
                      <a:endParaRPr lang="en-GB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300 </a:t>
                      </a:r>
                      <a:r>
                        <a:rPr lang="en-US" dirty="0" err="1" smtClean="0">
                          <a:latin typeface="+mn-lt"/>
                        </a:rPr>
                        <a:t>nV</a:t>
                      </a:r>
                      <a:r>
                        <a:rPr lang="en-US" dirty="0" smtClean="0">
                          <a:latin typeface="+mn-lt"/>
                        </a:rPr>
                        <a:t> Hz</a:t>
                      </a:r>
                      <a:r>
                        <a:rPr lang="en-US" baseline="30000" dirty="0" smtClean="0">
                          <a:latin typeface="+mn-lt"/>
                        </a:rPr>
                        <a:t>-1/2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140 </a:t>
                      </a:r>
                      <a:r>
                        <a:rPr lang="en-US" dirty="0" err="1" smtClean="0">
                          <a:latin typeface="+mn-lt"/>
                        </a:rPr>
                        <a:t>nV</a:t>
                      </a:r>
                      <a:r>
                        <a:rPr lang="en-US" dirty="0" smtClean="0">
                          <a:latin typeface="+mn-lt"/>
                        </a:rPr>
                        <a:t> Hz</a:t>
                      </a:r>
                      <a:r>
                        <a:rPr lang="en-US" baseline="30000" dirty="0" smtClean="0">
                          <a:latin typeface="+mn-lt"/>
                        </a:rPr>
                        <a:t>-1/2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02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+mn-lt"/>
                        </a:rPr>
                        <a:t>Self-calibration, remote diagnostics, etc.</a:t>
                      </a:r>
                      <a:endParaRPr lang="en-GB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no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yes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322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+mn-lt"/>
                        </a:rPr>
                        <a:t>Design</a:t>
                      </a:r>
                      <a:r>
                        <a:rPr lang="en-GB" b="1" baseline="0" dirty="0" smtClean="0">
                          <a:latin typeface="+mn-lt"/>
                        </a:rPr>
                        <a:t> documentation</a:t>
                      </a:r>
                      <a:endParaRPr lang="en-GB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CERN only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+mn-lt"/>
                        </a:rPr>
                        <a:t>open under CERN OHL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79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68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7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366</Words>
  <Application>Microsoft Office PowerPoint</Application>
  <PresentationFormat>On-screen Show (4:3)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Optima</vt:lpstr>
      <vt:lpstr>Wingdings</vt:lpstr>
      <vt:lpstr>CERNCorporate4-3</vt:lpstr>
      <vt:lpstr>New High-Resolution ADC Development for HL-LHC  “HPM-7177”</vt:lpstr>
      <vt:lpstr>ADC Selection</vt:lpstr>
      <vt:lpstr>Concept</vt:lpstr>
      <vt:lpstr>Block diagram</vt:lpstr>
      <vt:lpstr>Simulations – Scaling amplifier</vt:lpstr>
      <vt:lpstr>Simulations – Reference scaling</vt:lpstr>
      <vt:lpstr>Mock-up design</vt:lpstr>
      <vt:lpstr>Comparison against DS22 (preliminary)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Nikolai Beev</cp:lastModifiedBy>
  <cp:revision>67</cp:revision>
  <dcterms:created xsi:type="dcterms:W3CDTF">2012-11-30T11:04:26Z</dcterms:created>
  <dcterms:modified xsi:type="dcterms:W3CDTF">2018-04-25T16:14:00Z</dcterms:modified>
</cp:coreProperties>
</file>